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Kalam"/>
      <p:regular r:id="rId31"/>
      <p:bold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lam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6.xml"/><Relationship Id="rId32" Type="http://schemas.openxmlformats.org/officeDocument/2006/relationships/font" Target="fonts/Kalam-bold.fntdata"/><Relationship Id="rId13" Type="http://schemas.openxmlformats.org/officeDocument/2006/relationships/slide" Target="slides/slide9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dbb781b41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dbb781b4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changed to a bigger scope (centuries), we might be able to see a correlation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518127473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518127473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19e8dc7d4_7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19e8dc7d4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tercolor texture">
  <p:cSld name="BLANK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i="1" sz="2400"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i="1" sz="2400"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i="1" sz="2400"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i="1" sz="2400"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i="1" sz="2400"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i="1" sz="2400"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i="1" sz="2400"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i="1" sz="2400"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i="1" sz="2400"/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7200">
              <a:solidFill>
                <a:schemeClr val="accent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3" type="body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556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556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556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556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556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556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556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ontsquirrel.com/fonts/kalam" TargetMode="External"/><Relationship Id="rId4" Type="http://schemas.openxmlformats.org/officeDocument/2006/relationships/hyperlink" Target="https://www.fontsquirrel.com/fonts/merriweather" TargetMode="External"/><Relationship Id="rId5" Type="http://schemas.openxmlformats.org/officeDocument/2006/relationships/hyperlink" Target="https://drive.google.com/file/d/1o22s-MVekIlxSb0Ldw_pcwMHDEnuUbT_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ctrTitle"/>
          </p:nvPr>
        </p:nvSpPr>
        <p:spPr>
          <a:xfrm>
            <a:off x="3811450" y="663675"/>
            <a:ext cx="5178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Thompson, Stephen, Laura, Sagar, Trevor (Peter and Alan</a:t>
            </a:r>
            <a:r>
              <a:rPr lang="en" sz="2400"/>
              <a:t> in spirit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working with data</a:t>
            </a:r>
            <a:endParaRPr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 rot="-3280065">
            <a:off x="5830577" y="2402935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21"/>
          <p:cNvGrpSpPr/>
          <p:nvPr/>
        </p:nvGrpSpPr>
        <p:grpSpPr>
          <a:xfrm>
            <a:off x="6076595" y="2062202"/>
            <a:ext cx="2609061" cy="2908812"/>
            <a:chOff x="4184863" y="1520198"/>
            <a:chExt cx="2958454" cy="3298347"/>
          </a:xfrm>
        </p:grpSpPr>
        <p:sp>
          <p:nvSpPr>
            <p:cNvPr id="122" name="Google Shape;122;p21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4" name="Google Shape;124;p21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Vast empty data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25" name="Google Shape;125;p21"/>
          <p:cNvGrpSpPr/>
          <p:nvPr/>
        </p:nvGrpSpPr>
        <p:grpSpPr>
          <a:xfrm>
            <a:off x="4906197" y="658631"/>
            <a:ext cx="2904605" cy="2842289"/>
            <a:chOff x="2857731" y="-71332"/>
            <a:chExt cx="3293577" cy="3222916"/>
          </a:xfrm>
        </p:grpSpPr>
        <p:sp>
          <p:nvSpPr>
            <p:cNvPr id="126" name="Google Shape;126;p21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8" name="Google Shape;128;p21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Country name </a:t>
              </a: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differences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29" name="Google Shape;129;p21"/>
          <p:cNvGrpSpPr/>
          <p:nvPr/>
        </p:nvGrpSpPr>
        <p:grpSpPr>
          <a:xfrm>
            <a:off x="4114388" y="2207250"/>
            <a:ext cx="3020008" cy="2753538"/>
            <a:chOff x="1959887" y="1684671"/>
            <a:chExt cx="3424433" cy="3122279"/>
          </a:xfrm>
        </p:grpSpPr>
        <p:sp>
          <p:nvSpPr>
            <p:cNvPr id="130" name="Google Shape;130;p21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2" name="Google Shape;132;p21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Climate Subgroup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33" name="Google Shape;133;p21"/>
          <p:cNvSpPr txBox="1"/>
          <p:nvPr/>
        </p:nvSpPr>
        <p:spPr>
          <a:xfrm>
            <a:off x="6369050" y="2999975"/>
            <a:ext cx="2725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00" y="1372225"/>
            <a:ext cx="3780777" cy="31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Formatting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Different data sets have country names spelled slightly differently.</a:t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using data</a:t>
            </a:r>
            <a:endParaRPr/>
          </a:p>
        </p:txBody>
      </p:sp>
      <p:sp>
        <p:nvSpPr>
          <p:cNvPr id="141" name="Google Shape;141;p22"/>
          <p:cNvSpPr txBox="1"/>
          <p:nvPr>
            <p:ph idx="2" type="body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Range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Different datasets cover different time periods.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1986-2016</a:t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2854350" y="3144025"/>
            <a:ext cx="28311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sets from different sources have varying structure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4294967295" type="title"/>
          </p:nvPr>
        </p:nvSpPr>
        <p:spPr>
          <a:xfrm>
            <a:off x="5249000" y="2775625"/>
            <a:ext cx="3290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The increase in energy consumption seems to correlate very closely with the amount of climate change we are experiencing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49" name="Google Shape;149;p23"/>
          <p:cNvSpPr txBox="1"/>
          <p:nvPr>
            <p:ph idx="4294967295" type="body"/>
          </p:nvPr>
        </p:nvSpPr>
        <p:spPr>
          <a:xfrm>
            <a:off x="5087900" y="3953675"/>
            <a:ext cx="3598800" cy="5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00" y="11439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4294967295" type="title"/>
          </p:nvPr>
        </p:nvSpPr>
        <p:spPr>
          <a:xfrm>
            <a:off x="518225" y="519550"/>
            <a:ext cx="4754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statistics back it up!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385" y="1085225"/>
            <a:ext cx="5199563" cy="3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408350" y="0"/>
            <a:ext cx="5191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 be good to further explore changes in the type of energy we are consuming.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509" y="1009800"/>
            <a:ext cx="7962599" cy="39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7079375" y="480425"/>
            <a:ext cx="20136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Are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enewable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nergy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ources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really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etter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or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limate change?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Further research required for emerging energy consumption areas such as solar and hydrogen.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0325"/>
            <a:ext cx="3349700" cy="22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725" y="386050"/>
            <a:ext cx="3272475" cy="21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87" y="2849850"/>
            <a:ext cx="3192325" cy="21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5813" y="2743958"/>
            <a:ext cx="3351162" cy="223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763200" y="674825"/>
            <a:ext cx="76362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Kalam"/>
                <a:ea typeface="Kalam"/>
                <a:cs typeface="Kalam"/>
                <a:sym typeface="Kalam"/>
              </a:rPr>
              <a:t>A deeper dive into the natural disasters data could also be beneficial. </a:t>
            </a:r>
            <a:endParaRPr sz="22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1933349"/>
            <a:ext cx="4360700" cy="30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700" y="1933350"/>
            <a:ext cx="4360662" cy="3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28525" cy="228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250" y="152400"/>
            <a:ext cx="3428501" cy="22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8" y="2711677"/>
            <a:ext cx="3428525" cy="22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058375" y="2756225"/>
            <a:ext cx="4369500" cy="1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 relationship between people affected by disasters and energy consumed for the time period we examined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25"/>
            <a:ext cx="8839199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3073400" y="2665625"/>
            <a:ext cx="56733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 is one of the most </a:t>
            </a: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densely</a:t>
            </a: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populated countries in the world. 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We can see a strong correlation between their population density and energy consumption.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5100"/>
            <a:ext cx="2768600" cy="18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4294967295" type="subTitle"/>
          </p:nvPr>
        </p:nvSpPr>
        <p:spPr>
          <a:xfrm>
            <a:off x="579825" y="3652578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Look similar? Look again!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The UK has 100 times as many people per sq km as the US!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75"/>
            <a:ext cx="6455599" cy="16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0750"/>
            <a:ext cx="6455599" cy="16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975" y="148350"/>
            <a:ext cx="2390625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975" y="1860900"/>
            <a:ext cx="2390625" cy="1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UCSD Data Analysis Bootcamp by Trilogy</a:t>
            </a:r>
            <a:endParaRPr/>
          </a:p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/>
              <a:t>trevor.kleinstuber@gmail.com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laurapaakh@gmail.com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ucsddatacamp@gmail.com (for sale)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thientoan809@gmail.com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hongsulbum@gmail.com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Authors contact information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Trevor J. Kleinstuber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Laura Paakh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Sagar Patel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Thompson Tang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Stephen Hong</a:t>
            </a:r>
            <a:endParaRPr sz="1200"/>
          </a:p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2854200" y="4037325"/>
            <a:ext cx="5832600" cy="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</a:rPr>
              <a:t>This slideshow is released under a Creative Commons 3.0 License.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</a:rPr>
              <a:t>You are free to share this slideshow for non-</a:t>
            </a:r>
            <a:r>
              <a:rPr b="1" lang="en" sz="1000">
                <a:solidFill>
                  <a:schemeClr val="accent1"/>
                </a:solidFill>
              </a:rPr>
              <a:t>commercial</a:t>
            </a:r>
            <a:r>
              <a:rPr b="1" lang="en" sz="1000">
                <a:solidFill>
                  <a:schemeClr val="accent1"/>
                </a:solidFill>
              </a:rPr>
              <a:t> purposes with attribution.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4294967295" type="subTitle"/>
          </p:nvPr>
        </p:nvSpPr>
        <p:spPr>
          <a:xfrm>
            <a:off x="752650" y="745875"/>
            <a:ext cx="4342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THE WORLD</a:t>
            </a:r>
            <a:endParaRPr sz="2400"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100" y="2919225"/>
            <a:ext cx="8595950" cy="21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50" y="194975"/>
            <a:ext cx="3744049" cy="249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075" y="1501950"/>
            <a:ext cx="3948900" cy="281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25" y="1500375"/>
            <a:ext cx="3948900" cy="28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idx="4294967295" type="subTitle"/>
          </p:nvPr>
        </p:nvSpPr>
        <p:spPr>
          <a:xfrm>
            <a:off x="315725" y="706800"/>
            <a:ext cx="4000500" cy="6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Is the total distance of transit increasing over time?</a:t>
            </a:r>
            <a:endParaRPr/>
          </a:p>
        </p:txBody>
      </p:sp>
      <p:sp>
        <p:nvSpPr>
          <p:cNvPr id="225" name="Google Shape;225;p32"/>
          <p:cNvSpPr txBox="1"/>
          <p:nvPr>
            <p:ph idx="4294967295" type="subTitle"/>
          </p:nvPr>
        </p:nvSpPr>
        <p:spPr>
          <a:xfrm>
            <a:off x="4587000" y="706800"/>
            <a:ext cx="4000500" cy="6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What’s the relationship between energy </a:t>
            </a:r>
            <a:r>
              <a:rPr lang="en" sz="1800"/>
              <a:t>consumption</a:t>
            </a:r>
            <a:r>
              <a:rPr lang="en" sz="1800"/>
              <a:t> and transit?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Further investigation is </a:t>
            </a: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necessary in: 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disaster data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Country-level data on consumption by type and density 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/>
          <p:nvPr>
            <p:ph idx="4294967295" type="body"/>
          </p:nvPr>
        </p:nvSpPr>
        <p:spPr>
          <a:xfrm>
            <a:off x="457200" y="671150"/>
            <a:ext cx="3286800" cy="425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Implications</a:t>
            </a:r>
            <a:endParaRPr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Climate change is happening.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It correlates with a number of indicators: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Population density, energy consumption.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idx="4294967295" type="ctrTitle"/>
          </p:nvPr>
        </p:nvSpPr>
        <p:spPr>
          <a:xfrm>
            <a:off x="4885500" y="445850"/>
            <a:ext cx="4258500" cy="79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Thanks</a:t>
            </a:r>
            <a:r>
              <a:rPr lang="en" sz="4000">
                <a:solidFill>
                  <a:schemeClr val="accent1"/>
                </a:solidFill>
              </a:rPr>
              <a:t>!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39" name="Google Shape;239;p34"/>
          <p:cNvSpPr txBox="1"/>
          <p:nvPr>
            <p:ph idx="4294967295" type="subTitle"/>
          </p:nvPr>
        </p:nvSpPr>
        <p:spPr>
          <a:xfrm>
            <a:off x="5138600" y="2088804"/>
            <a:ext cx="4258500" cy="21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400"/>
              <a:t>Any questions?</a:t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2854175" y="1333125"/>
            <a:ext cx="5832600" cy="34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Titles: </a:t>
            </a:r>
            <a:r>
              <a:rPr b="1" lang="en" sz="1400"/>
              <a:t>Kalam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Body copy: </a:t>
            </a:r>
            <a:r>
              <a:rPr b="1" lang="en" sz="1400"/>
              <a:t>Merriweather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https://www.fontsquirrel.com/fonts/kalam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https://www.fontsquirrel.com/fonts/merriweather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all the illustrated backgrounds here: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https://drive.google.com/file/d/1o22s-MVekIlxSb0Ldw_pcwMHDEnuUbT_/view?usp=sharing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6" name="Google Shape;256;p37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2854200" y="4247850"/>
            <a:ext cx="5832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can we answer?</a:t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308200" y="3203150"/>
            <a:ext cx="43923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-Is rideshare affecting gas usage?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33125" y="336100"/>
            <a:ext cx="4759500" cy="18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Availability changed the scope of our investigation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-Private data e.g. Uber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-Uncollected Data e.g.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Energy consumption by Zip Code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623875" y="-66675"/>
            <a:ext cx="457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Sources</a:t>
            </a:r>
            <a:endParaRPr sz="33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900" y="1003650"/>
            <a:ext cx="4571100" cy="34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OECD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GISS Surface Temperature (GISTEMP)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Climate at a Glance (GCAG).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U.S. Energy Information Administration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EM-DAT, the International Disaster Database.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⪢"/>
            </a:pPr>
            <a:r>
              <a:rPr lang="en"/>
              <a:t>The World Bank</a:t>
            </a: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4294967295" type="ctrTitle"/>
          </p:nvPr>
        </p:nvSpPr>
        <p:spPr>
          <a:xfrm>
            <a:off x="4012600" y="2671475"/>
            <a:ext cx="5076000" cy="147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1"/>
                </a:solidFill>
              </a:rPr>
              <a:t>Does oil consumption truly impact climate change?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83" name="Google Shape;83;p17"/>
          <p:cNvSpPr txBox="1"/>
          <p:nvPr>
            <p:ph idx="4294967295" type="subTitle"/>
          </p:nvPr>
        </p:nvSpPr>
        <p:spPr>
          <a:xfrm>
            <a:off x="3854525" y="4204775"/>
            <a:ext cx="460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compare energy consumption and the world’s temperature!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6075665" y="556401"/>
            <a:ext cx="1356919" cy="13749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 rot="1473054">
            <a:off x="4841902" y="1242931"/>
            <a:ext cx="793332" cy="772773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5193969" y="471325"/>
            <a:ext cx="347339" cy="33752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7" name="Google Shape;87;p17"/>
          <p:cNvSpPr/>
          <p:nvPr/>
        </p:nvSpPr>
        <p:spPr>
          <a:xfrm rot="2487132">
            <a:off x="4448455" y="2058405"/>
            <a:ext cx="247093" cy="24013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end up asking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2790025" y="1333100"/>
            <a:ext cx="5832600" cy="11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City vs Rural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Relationship between population density and energy consumption?</a:t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2797750" y="2639925"/>
            <a:ext cx="5945400" cy="11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Disasters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there a relationship between climate change and disaster impact size?</a:t>
            </a:r>
            <a:endParaRPr/>
          </a:p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2790025" y="3829750"/>
            <a:ext cx="5832600" cy="96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Transit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there a relationship between transit usage and other data?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705050" y="397475"/>
            <a:ext cx="76845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Kalam"/>
                <a:ea typeface="Kalam"/>
                <a:cs typeface="Kalam"/>
                <a:sym typeface="Kalam"/>
              </a:rPr>
              <a:t>DATA CLEANUP &amp; EXPLORATION</a:t>
            </a:r>
            <a:endParaRPr b="1" sz="2600">
              <a:solidFill>
                <a:srgbClr val="43434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717575" y="1159300"/>
            <a:ext cx="28116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Exploration and cleanup: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Observe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Import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Clean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993950" y="1159300"/>
            <a:ext cx="23895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Insights and issues</a:t>
            </a: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Data structure</a:t>
            </a:r>
            <a:endParaRPr sz="16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Merging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906800" y="3106800"/>
            <a:ext cx="53304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Let’s take a quick peek at what is coming up!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725" y="2314425"/>
            <a:ext cx="4598450" cy="38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4294967295" type="ctrTitle"/>
          </p:nvPr>
        </p:nvSpPr>
        <p:spPr>
          <a:xfrm>
            <a:off x="5044575" y="240225"/>
            <a:ext cx="3859500" cy="19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1 quadrillion BTU is enough power to run</a:t>
            </a:r>
            <a:endParaRPr sz="3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1"/>
                </a:solidFill>
              </a:rPr>
              <a:t>17,584,264,210,333 </a:t>
            </a:r>
            <a:r>
              <a:rPr lang="en" sz="3100">
                <a:solidFill>
                  <a:schemeClr val="accent1"/>
                </a:solidFill>
              </a:rPr>
              <a:t>light bulbs</a:t>
            </a:r>
            <a:r>
              <a:rPr lang="en" sz="3100">
                <a:solidFill>
                  <a:schemeClr val="accent1"/>
                </a:solidFill>
              </a:rPr>
              <a:t> for 1 hour!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5122300" y="2543500"/>
            <a:ext cx="36669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rPr>
              <a:t>Each household in the US would be able to have enough light bulbs for 3,039 years if they replaced an average of 45 light bulbs per household per year.</a:t>
            </a:r>
            <a:endParaRPr sz="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